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embeddedFontLst>
    <p:embeddedFont>
      <p:font typeface="Calibri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Huffman Encoding Visualization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Auto-Generated Slides To Visualize Huffman Encoding by Chris Fremgen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863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08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079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270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e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723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71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n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022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67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3238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3429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1</a:t>
            </a:r>
            <a:endParaRPr lang="en-US" sz="9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95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2882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2730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s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5181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2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397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588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05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5041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889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7340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78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75565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77470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21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H="1">
            <a:off x="7200900" y="1917700"/>
            <a:ext cx="355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048500" y="35687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6350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14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8509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9652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e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61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5715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4191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n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3368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25527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6670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smtClean="0">
                <a:solidFill>
                  <a:srgbClr val="0F2700"/>
                </a:solidFill>
              </a:rPr>
              <a:t>SP
1</a:t>
            </a:r>
            <a:endParaRPr lang="en-US" sz="9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479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2733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1209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s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038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4450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42545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43688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497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39751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38227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57404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468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59563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706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6515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6769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5245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4422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8486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76581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772400" y="37719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t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53300" y="2819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378700" y="1917700"/>
            <a:ext cx="279400" cy="2019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7226300" y="37846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f
2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8636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8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079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270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u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723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571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022600" y="17018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67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3238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3429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m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5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 flipH="1">
            <a:off x="2882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2730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a
1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5181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2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>
            <a:off x="5397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5588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t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5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041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889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f
2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7340600" y="17018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4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78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75565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7470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0518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79121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79756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50" smtClean="0">
                <a:solidFill>
                  <a:srgbClr val="0F2700"/>
                </a:solidFill>
              </a:rPr>
              <a:t>SP
1</a:t>
            </a:r>
            <a:endParaRPr lang="en-US" sz="65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581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77343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76200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s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1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7200900" y="1917700"/>
            <a:ext cx="355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7048500" y="31115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2</a:t>
            </a:r>
            <a:endParaRPr lang="en-US" sz="17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406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72009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72644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e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469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7023100" y="32639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6921500" y="4508500"/>
            <a:ext cx="203200" cy="203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smtClean="0">
                <a:solidFill>
                  <a:srgbClr val="0F2700"/>
                </a:solidFill>
              </a:rPr>
              <a:t>n
1</a:t>
            </a:r>
            <a:endParaRPr lang="en-US" sz="11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2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460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1765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977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812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f
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3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4381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4686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864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4978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50" smtClean="0">
                <a:solidFill>
                  <a:srgbClr val="0F2700"/>
                </a:solidFill>
              </a:rPr>
              <a:t>SP
1</a:t>
            </a:r>
            <a:endParaRPr lang="en-US" sz="75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84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H="1">
            <a:off x="4622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4508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s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75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3898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733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064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3898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4025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e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1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 flipH="1">
            <a:off x="3657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543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n
1</a:t>
            </a:r>
            <a:endParaRPr lang="en-US" sz="1200">
              <a:solidFill>
                <a:srgbClr val="0F270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94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73025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7607300" y="30861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950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>
            <a:off x="77851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7899400" y="44831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m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505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75438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/>
          <p:cNvSpPr/>
          <p:nvPr/>
        </p:nvSpPr>
        <p:spPr>
          <a:xfrm>
            <a:off x="74295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a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96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6819900" y="1917700"/>
            <a:ext cx="482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/>
          <p:cNvSpPr/>
          <p:nvPr/>
        </p:nvSpPr>
        <p:spPr>
          <a:xfrm>
            <a:off x="6654800" y="30988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2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985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>
            <a:off x="68199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6946900" y="4495800"/>
            <a:ext cx="241300" cy="241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smtClean="0">
                <a:solidFill>
                  <a:srgbClr val="0F2700"/>
                </a:solidFill>
              </a:rPr>
              <a:t>u
1</a:t>
            </a:r>
            <a:endParaRPr lang="en-US" sz="1300">
              <a:solidFill>
                <a:srgbClr val="0F2700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40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6578600" y="3263900"/>
            <a:ext cx="241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464300" y="44958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smtClean="0">
                <a:solidFill>
                  <a:srgbClr val="0F2700"/>
                </a:solidFill>
              </a:rPr>
              <a:t>h
1</a:t>
            </a:r>
            <a:endParaRPr lang="en-US" sz="12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4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41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222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2692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2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87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2959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124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m
1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16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2590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400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a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2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14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85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1663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u
1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43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1117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939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h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8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866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66675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7137400" y="29972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327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74041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7569200" y="4406900"/>
            <a:ext cx="406400" cy="406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121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77724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7797800" y="5803900"/>
            <a:ext cx="304800" cy="304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50" smtClean="0">
                <a:solidFill>
                  <a:srgbClr val="0F2700"/>
                </a:solidFill>
              </a:rPr>
              <a:t>SP
1</a:t>
            </a:r>
            <a:endParaRPr lang="en-US" sz="850">
              <a:solidFill>
                <a:srgbClr val="0F27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184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H="1">
            <a:off x="75946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454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0612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70358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68453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1755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70358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073900" y="5816600"/>
            <a:ext cx="279400" cy="27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e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81800" y="51816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6858000" y="4610100"/>
            <a:ext cx="1778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731000" y="58293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n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6134100" y="24892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flipH="1">
            <a:off x="5930900" y="1917700"/>
            <a:ext cx="7366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Oval 45"/>
          <p:cNvSpPr/>
          <p:nvPr/>
        </p:nvSpPr>
        <p:spPr>
          <a:xfrm>
            <a:off x="5676900" y="30099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4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1595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59309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108700" y="4419600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smtClean="0">
                <a:solidFill>
                  <a:srgbClr val="0F2700"/>
                </a:solidFill>
              </a:rPr>
              <a:t>t
2</a:t>
            </a:r>
            <a:endParaRPr lang="en-US" sz="2100">
              <a:solidFill>
                <a:srgbClr val="0F27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88000" y="3835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1" name="Straight Connector 50"/>
          <p:cNvCxnSpPr/>
          <p:nvPr/>
        </p:nvCxnSpPr>
        <p:spPr>
          <a:xfrm flipH="1">
            <a:off x="5562600" y="3263900"/>
            <a:ext cx="368300" cy="13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5384800" y="4432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f
2</a:t>
            </a:r>
            <a:endParaRPr lang="en-US" sz="20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12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08600" y="2311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4508500" y="1917700"/>
            <a:ext cx="14986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5651500" y="25654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8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262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0071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6489700" y="3657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4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50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67564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6934200" y="4737100"/>
            <a:ext cx="393700" cy="393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smtClean="0">
                <a:solidFill>
                  <a:srgbClr val="0F2700"/>
                </a:solidFill>
              </a:rPr>
              <a:t>2</a:t>
            </a:r>
            <a:endParaRPr lang="en-US" sz="22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644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71247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7162800" y="5791200"/>
            <a:ext cx="292100" cy="292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smtClean="0">
                <a:solidFill>
                  <a:srgbClr val="0F2700"/>
                </a:solidFill>
              </a:rPr>
              <a:t>SP
1</a:t>
            </a:r>
            <a:endParaRPr lang="en-US" sz="800">
              <a:solidFill>
                <a:srgbClr val="0F27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707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 flipH="1">
            <a:off x="69469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819900" y="58039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135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flipH="1">
            <a:off x="63881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/>
          <p:cNvSpPr/>
          <p:nvPr/>
        </p:nvSpPr>
        <p:spPr>
          <a:xfrm>
            <a:off x="62103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5278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63881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6438900" y="5803900"/>
            <a:ext cx="266700" cy="266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e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134100" y="53213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210300" y="4927600"/>
            <a:ext cx="1778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083300" y="5803900"/>
            <a:ext cx="254000" cy="25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smtClean="0">
                <a:solidFill>
                  <a:srgbClr val="0F2700"/>
                </a:solidFill>
              </a:rPr>
              <a:t>n
1</a:t>
            </a:r>
            <a:endParaRPr lang="en-US" sz="1400">
              <a:solidFill>
                <a:srgbClr val="0F27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4737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 flipH="1">
            <a:off x="52578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016500" y="36830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4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4864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52578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54483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t
2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149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flipH="1">
            <a:off x="48895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47244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f
2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594100" y="23114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 flipH="1">
            <a:off x="3009900" y="1917700"/>
            <a:ext cx="14986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2679700" y="25908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4</a:t>
            </a:r>
            <a:endParaRPr lang="en-US" sz="3700">
              <a:solidFill>
                <a:srgbClr val="0F27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290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30099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517900" y="3683000"/>
            <a:ext cx="495300" cy="495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9878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44" name="Straight Connector 43"/>
          <p:cNvCxnSpPr/>
          <p:nvPr/>
        </p:nvCxnSpPr>
        <p:spPr>
          <a:xfrm>
            <a:off x="37592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3949700" y="4749800"/>
            <a:ext cx="368300" cy="3683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m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163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33909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32258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a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476500" y="33147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2260600" y="2921000"/>
            <a:ext cx="749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2032000" y="36957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smtClean="0">
                <a:solidFill>
                  <a:srgbClr val="0F2700"/>
                </a:solidFill>
              </a:rPr>
              <a:t>2</a:t>
            </a:r>
            <a:endParaRPr lang="en-US" sz="2500">
              <a:solidFill>
                <a:srgbClr val="0F2700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4892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53" name="Straight Connector 52"/>
          <p:cNvCxnSpPr/>
          <p:nvPr/>
        </p:nvCxnSpPr>
        <p:spPr>
          <a:xfrm>
            <a:off x="22606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2463800" y="4762500"/>
            <a:ext cx="342900" cy="3429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900" smtClean="0">
                <a:solidFill>
                  <a:srgbClr val="0F2700"/>
                </a:solidFill>
              </a:rPr>
              <a:t>u
1</a:t>
            </a:r>
            <a:endParaRPr lang="en-US" sz="1900">
              <a:solidFill>
                <a:srgbClr val="0F27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917700" y="43180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1892300" y="3924300"/>
            <a:ext cx="368300" cy="1003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1739900" y="4775200"/>
            <a:ext cx="317500" cy="317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smtClean="0">
                <a:solidFill>
                  <a:srgbClr val="0F2700"/>
                </a:solidFill>
              </a:rPr>
              <a:t>h
1</a:t>
            </a:r>
            <a:endParaRPr lang="en-US" sz="1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Huffman Codebook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830997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400" smtClean="0"/>
              <a:t>SPACE = 0000  e = 0010  u = 110  n = 0011  t = 010  m = 100  
f = 011  h = 111  a = 101  s = 0001  </a:t>
            </a:r>
            <a:endParaRPr 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test huffman</a:t>
            </a:r>
            <a:endParaRPr lang="en-US" sz="1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Encoded Output Bits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0100010000101000001111100110111001010011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Final Output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120032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mtClean="0"/>
              <a:t>SPACE = 0000  e = 0010  u = 110  n = 0011  t = 010  m = 100  
f = 011  h = 111  a = 101  s = 0001  
0100010000101000001111100110111001010011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End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2400" smtClean="0"/>
              <a:t>Huffman Encoding Automated Visualization by Chris Fremgen</a:t>
            </a:r>
            <a:endParaRPr 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Original File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338554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z="1600" smtClean="0"/>
              <a:t>test huffman</a:t>
            </a:r>
            <a:endParaRPr lang="en-US" sz="1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1: Get Frequencies of Letters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08000" y="1778000"/>
            <a:ext cx="8128000" cy="707886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pt-BR" sz="2000" smtClean="0"/>
              <a:t>n = 1	e = 1	s = 1	SPACE = 1	h = 1	u = 1
a = 1	m = 1	f = 2	t = 2	</a:t>
            </a:r>
            <a:endParaRPr lang="en-US"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2: Initialize Nodes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n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34671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e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56642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12700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Space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34671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56642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u
1</a:t>
            </a:r>
            <a:endParaRPr lang="en-US" sz="1500"/>
          </a:p>
        </p:txBody>
      </p:sp>
      <p:sp>
        <p:nvSpPr>
          <p:cNvPr id="9" name="Oval 8"/>
          <p:cNvSpPr/>
          <p:nvPr/>
        </p:nvSpPr>
        <p:spPr>
          <a:xfrm>
            <a:off x="12700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10" name="Oval 9"/>
          <p:cNvSpPr/>
          <p:nvPr/>
        </p:nvSpPr>
        <p:spPr>
          <a:xfrm>
            <a:off x="34671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m
1</a:t>
            </a:r>
            <a:endParaRPr lang="en-US" sz="1500"/>
          </a:p>
        </p:txBody>
      </p:sp>
      <p:sp>
        <p:nvSpPr>
          <p:cNvPr id="11" name="Oval 10"/>
          <p:cNvSpPr/>
          <p:nvPr/>
        </p:nvSpPr>
        <p:spPr>
          <a:xfrm>
            <a:off x="56642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2</a:t>
            </a:r>
            <a:endParaRPr lang="en-US" sz="1500"/>
          </a:p>
        </p:txBody>
      </p:sp>
      <p:sp>
        <p:nvSpPr>
          <p:cNvPr id="12" name="Oval 11"/>
          <p:cNvSpPr/>
          <p:nvPr/>
        </p:nvSpPr>
        <p:spPr>
          <a:xfrm>
            <a:off x="1270000" y="5461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 3: Merge Lowest Frequencies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70000" y="1270000"/>
            <a:ext cx="1016000" cy="1016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n
1</a:t>
            </a:r>
            <a:endParaRPr lang="en-US" sz="1500"/>
          </a:p>
        </p:txBody>
      </p:sp>
      <p:sp>
        <p:nvSpPr>
          <p:cNvPr id="4" name="Oval 3"/>
          <p:cNvSpPr/>
          <p:nvPr/>
        </p:nvSpPr>
        <p:spPr>
          <a:xfrm>
            <a:off x="3467100" y="1270000"/>
            <a:ext cx="1016000" cy="10160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e
1</a:t>
            </a:r>
            <a:endParaRPr lang="en-US" sz="1500"/>
          </a:p>
        </p:txBody>
      </p:sp>
      <p:sp>
        <p:nvSpPr>
          <p:cNvPr id="5" name="Oval 4"/>
          <p:cNvSpPr/>
          <p:nvPr/>
        </p:nvSpPr>
        <p:spPr>
          <a:xfrm>
            <a:off x="5664200" y="1270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
1</a:t>
            </a:r>
            <a:endParaRPr lang="en-US" sz="1500"/>
          </a:p>
        </p:txBody>
      </p:sp>
      <p:sp>
        <p:nvSpPr>
          <p:cNvPr id="6" name="Oval 5"/>
          <p:cNvSpPr/>
          <p:nvPr/>
        </p:nvSpPr>
        <p:spPr>
          <a:xfrm>
            <a:off x="12700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Space
1</a:t>
            </a:r>
            <a:endParaRPr lang="en-US" sz="1500"/>
          </a:p>
        </p:txBody>
      </p:sp>
      <p:sp>
        <p:nvSpPr>
          <p:cNvPr id="7" name="Oval 6"/>
          <p:cNvSpPr/>
          <p:nvPr/>
        </p:nvSpPr>
        <p:spPr>
          <a:xfrm>
            <a:off x="34671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h
1</a:t>
            </a:r>
            <a:endParaRPr lang="en-US" sz="1500"/>
          </a:p>
        </p:txBody>
      </p:sp>
      <p:sp>
        <p:nvSpPr>
          <p:cNvPr id="8" name="Oval 7"/>
          <p:cNvSpPr/>
          <p:nvPr/>
        </p:nvSpPr>
        <p:spPr>
          <a:xfrm>
            <a:off x="5664200" y="2667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u
1</a:t>
            </a:r>
            <a:endParaRPr lang="en-US" sz="1500"/>
          </a:p>
        </p:txBody>
      </p:sp>
      <p:sp>
        <p:nvSpPr>
          <p:cNvPr id="9" name="Oval 8"/>
          <p:cNvSpPr/>
          <p:nvPr/>
        </p:nvSpPr>
        <p:spPr>
          <a:xfrm>
            <a:off x="12700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a
1</a:t>
            </a:r>
            <a:endParaRPr lang="en-US" sz="1500"/>
          </a:p>
        </p:txBody>
      </p:sp>
      <p:sp>
        <p:nvSpPr>
          <p:cNvPr id="10" name="Oval 9"/>
          <p:cNvSpPr/>
          <p:nvPr/>
        </p:nvSpPr>
        <p:spPr>
          <a:xfrm>
            <a:off x="34671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m
1</a:t>
            </a:r>
            <a:endParaRPr lang="en-US" sz="1500"/>
          </a:p>
        </p:txBody>
      </p:sp>
      <p:sp>
        <p:nvSpPr>
          <p:cNvPr id="11" name="Oval 10"/>
          <p:cNvSpPr/>
          <p:nvPr/>
        </p:nvSpPr>
        <p:spPr>
          <a:xfrm>
            <a:off x="5664200" y="4064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f
2</a:t>
            </a:r>
            <a:endParaRPr lang="en-US" sz="1500"/>
          </a:p>
        </p:txBody>
      </p:sp>
      <p:sp>
        <p:nvSpPr>
          <p:cNvPr id="12" name="Oval 11"/>
          <p:cNvSpPr/>
          <p:nvPr/>
        </p:nvSpPr>
        <p:spPr>
          <a:xfrm>
            <a:off x="1270000" y="5461000"/>
            <a:ext cx="10160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/>
              <a:t>t
2</a:t>
            </a:r>
            <a:endParaRPr lang="en-US"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358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SP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h
1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3644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u
1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5930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10" name="Oval 9"/>
          <p:cNvSpPr/>
          <p:nvPr/>
        </p:nvSpPr>
        <p:spPr>
          <a:xfrm>
            <a:off x="8216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11" name="Oval 10"/>
          <p:cNvSpPr/>
          <p:nvPr/>
        </p:nvSpPr>
        <p:spPr>
          <a:xfrm>
            <a:off x="4038600" y="1447800"/>
            <a:ext cx="952500" cy="952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300" smtClean="0">
                <a:solidFill>
                  <a:srgbClr val="0F2700"/>
                </a:solidFill>
              </a:rPr>
              <a:t>2</a:t>
            </a:r>
            <a:endParaRPr lang="en-US" sz="5300">
              <a:solidFill>
                <a:srgbClr val="0F27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08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5085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5651500" y="3365500"/>
            <a:ext cx="711200" cy="711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smtClean="0">
                <a:solidFill>
                  <a:srgbClr val="0F2700"/>
                </a:solidFill>
              </a:rPr>
              <a:t>e
1</a:t>
            </a:r>
            <a:endParaRPr lang="en-US" sz="40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9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3009900" y="1917700"/>
            <a:ext cx="1498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2679700" y="3390900"/>
            <a:ext cx="660400" cy="660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700" smtClean="0">
                <a:solidFill>
                  <a:srgbClr val="0F2700"/>
                </a:solidFill>
              </a:rPr>
              <a:t>n
1</a:t>
            </a:r>
            <a:endParaRPr lang="en-US" sz="37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h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1739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u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326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6311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8" name="Oval 7"/>
          <p:cNvSpPr/>
          <p:nvPr/>
        </p:nvSpPr>
        <p:spPr>
          <a:xfrm>
            <a:off x="7835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9" name="Oval 8"/>
          <p:cNvSpPr/>
          <p:nvPr/>
        </p:nvSpPr>
        <p:spPr>
          <a:xfrm>
            <a:off x="1854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41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2222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2692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smtClean="0">
                <a:solidFill>
                  <a:srgbClr val="0F2700"/>
                </a:solidFill>
              </a:rPr>
              <a:t>e
1</a:t>
            </a:r>
            <a:endParaRPr lang="en-US" sz="3000">
              <a:solidFill>
                <a:srgbClr val="0F27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89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85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231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n
1</a:t>
            </a:r>
            <a:endParaRPr lang="en-US" sz="2800">
              <a:solidFill>
                <a:srgbClr val="0F27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6299200" y="1549400"/>
            <a:ext cx="736600" cy="736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100" smtClean="0">
                <a:solidFill>
                  <a:srgbClr val="0F2700"/>
                </a:solidFill>
              </a:rPr>
              <a:t>2</a:t>
            </a:r>
            <a:endParaRPr lang="en-US" sz="4100">
              <a:solidFill>
                <a:srgbClr val="0F27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66675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7137400" y="3454400"/>
            <a:ext cx="546100" cy="546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smtClean="0">
                <a:solidFill>
                  <a:srgbClr val="0F2700"/>
                </a:solidFill>
              </a:rPr>
              <a:t>SP
1</a:t>
            </a:r>
            <a:endParaRPr lang="en-US" sz="1500">
              <a:solidFill>
                <a:srgbClr val="0F27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3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5930900" y="1917700"/>
            <a:ext cx="736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5676900" y="3467100"/>
            <a:ext cx="508000" cy="50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0F2700"/>
                </a:solidFill>
              </a:rPr>
              <a:t>s
1</a:t>
            </a:r>
            <a:endParaRPr lang="en-US" sz="2800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Continue to Merge Lowest Frequent</a:t>
            </a:r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215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a
1</a:t>
            </a:r>
            <a:endParaRPr lang="en-US" sz="1600"/>
          </a:p>
        </p:txBody>
      </p:sp>
      <p:sp>
        <p:nvSpPr>
          <p:cNvPr id="4" name="Oval 3"/>
          <p:cNvSpPr/>
          <p:nvPr/>
        </p:nvSpPr>
        <p:spPr>
          <a:xfrm>
            <a:off x="2501900" y="6223000"/>
            <a:ext cx="444500" cy="444500"/>
          </a:xfrm>
          <a:prstGeom prst="ellipse">
            <a:avLst/>
          </a:prstGeom>
          <a:solidFill>
            <a:srgbClr val="B60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m
1</a:t>
            </a:r>
            <a:endParaRPr lang="en-US" sz="1600"/>
          </a:p>
        </p:txBody>
      </p:sp>
      <p:sp>
        <p:nvSpPr>
          <p:cNvPr id="5" name="Oval 4"/>
          <p:cNvSpPr/>
          <p:nvPr/>
        </p:nvSpPr>
        <p:spPr>
          <a:xfrm>
            <a:off x="4787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f
2</a:t>
            </a:r>
            <a:endParaRPr lang="en-US" sz="1600"/>
          </a:p>
        </p:txBody>
      </p:sp>
      <p:sp>
        <p:nvSpPr>
          <p:cNvPr id="6" name="Oval 5"/>
          <p:cNvSpPr/>
          <p:nvPr/>
        </p:nvSpPr>
        <p:spPr>
          <a:xfrm>
            <a:off x="7073900" y="6223000"/>
            <a:ext cx="444500" cy="4445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smtClean="0"/>
              <a:t>t
2</a:t>
            </a:r>
            <a:endParaRPr lang="en-US" sz="1600"/>
          </a:p>
        </p:txBody>
      </p:sp>
      <p:sp>
        <p:nvSpPr>
          <p:cNvPr id="7" name="Oval 6"/>
          <p:cNvSpPr/>
          <p:nvPr/>
        </p:nvSpPr>
        <p:spPr>
          <a:xfrm>
            <a:off x="1219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460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1765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e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54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977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812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n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140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3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4381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4686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smtClean="0">
                <a:solidFill>
                  <a:srgbClr val="0F2700"/>
                </a:solidFill>
              </a:rPr>
              <a:t>SP
1</a:t>
            </a:r>
            <a:endParaRPr lang="en-US" sz="1000">
              <a:solidFill>
                <a:srgbClr val="0F27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75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3898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733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s
1</a:t>
            </a:r>
            <a:endParaRPr lang="en-US">
              <a:solidFill>
                <a:srgbClr val="0F27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7061200" y="1676400"/>
            <a:ext cx="482600" cy="482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700" smtClean="0">
                <a:solidFill>
                  <a:srgbClr val="0F2700"/>
                </a:solidFill>
              </a:rPr>
              <a:t>2</a:t>
            </a:r>
            <a:endParaRPr lang="en-US" sz="2700">
              <a:solidFill>
                <a:srgbClr val="0F27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5946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73025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7607300" y="3543300"/>
            <a:ext cx="355600" cy="355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rgbClr val="0F2700"/>
                </a:solidFill>
              </a:rPr>
              <a:t>u
1</a:t>
            </a:r>
            <a:endParaRPr lang="en-US" sz="2000">
              <a:solidFill>
                <a:srgbClr val="0F27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96100" y="2717800"/>
            <a:ext cx="1016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0</a:t>
            </a:r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flipH="1">
            <a:off x="6819900" y="1917700"/>
            <a:ext cx="482600" cy="180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6654800" y="3556000"/>
            <a:ext cx="330200" cy="33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rgbClr val="0F2700"/>
                </a:solidFill>
              </a:rPr>
              <a:t>h
1</a:t>
            </a:r>
            <a:endParaRPr lang="en-US">
              <a:solidFill>
                <a:srgbClr val="0F27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Microsoft Office PowerPoint</Application>
  <PresentationFormat>On-screen Show (4:3)</PresentationFormat>
  <Paragraphs>272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Huffman Encoding Visualization</vt:lpstr>
      <vt:lpstr>Slide 2</vt:lpstr>
      <vt:lpstr>Original File</vt:lpstr>
      <vt:lpstr>Step 1: Get Frequencies of Letters</vt:lpstr>
      <vt:lpstr>Step 2: Initialize Nodes</vt:lpstr>
      <vt:lpstr>Step 3: Merge Lowest Frequencies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Continue to Merge Lowest Frequent</vt:lpstr>
      <vt:lpstr>Huffman Codebook</vt:lpstr>
      <vt:lpstr>Original File</vt:lpstr>
      <vt:lpstr>Encoded Output Bits</vt:lpstr>
      <vt:lpstr>Final Output File</vt:lpstr>
      <vt:lpstr>The 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fremcj07</cp:lastModifiedBy>
  <cp:revision>5</cp:revision>
  <dcterms:created xsi:type="dcterms:W3CDTF">2006-08-16T00:00:00Z</dcterms:created>
  <dcterms:modified xsi:type="dcterms:W3CDTF">2009-11-03T00:39:44Z</dcterms:modified>
</cp:coreProperties>
</file>